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handoutMasterIdLst>
    <p:handoutMasterId r:id="rId10"/>
  </p:handoutMasterIdLst>
  <p:sldIdLst>
    <p:sldId id="256" r:id="rId2"/>
    <p:sldId id="257"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6C4"/>
    <a:srgbClr val="E6E6E6"/>
    <a:srgbClr val="000000"/>
    <a:srgbClr val="DD0084"/>
    <a:srgbClr val="BF0075"/>
    <a:srgbClr val="D0007E"/>
    <a:srgbClr val="006DAF"/>
    <a:srgbClr val="672D92"/>
    <a:srgbClr val="F99D1C"/>
    <a:srgbClr val="0096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08" autoAdjust="0"/>
    <p:restoredTop sz="96327" autoAdjust="0"/>
  </p:normalViewPr>
  <p:slideViewPr>
    <p:cSldViewPr snapToGrid="0">
      <p:cViewPr varScale="1">
        <p:scale>
          <a:sx n="128" d="100"/>
          <a:sy n="128" d="100"/>
        </p:scale>
        <p:origin x="704" y="1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117" d="100"/>
          <a:sy n="117" d="100"/>
        </p:scale>
        <p:origin x="50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E99C3C-FBF1-4D0E-9734-E6463C10C7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3199FC62-EA60-4A4D-B297-CD4AC59EE5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C9F3D5E-1926-487B-B74E-3339B6B26A62}" type="datetimeFigureOut">
              <a:rPr lang="en-US" smtClean="0">
                <a:latin typeface="Arial" panose="020B0604020202020204" pitchFamily="34" charset="0"/>
              </a:rPr>
              <a:t>5/11/20</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F53B924F-3A74-4B50-93C7-F116D99BBFC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DF8E4F99-56C7-4677-B8DC-338784DB99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8632DF-BF28-4B06-987B-66C740B363B4}" type="slidenum">
              <a:rPr lang="en-US" smtClean="0">
                <a:latin typeface="Arial" panose="020B0604020202020204" pitchFamily="34" charset="0"/>
              </a:rPr>
              <a:t>‹#›</a:t>
            </a:fld>
            <a:endParaRPr lang="en-US" dirty="0">
              <a:latin typeface="Arial" panose="020B0604020202020204" pitchFamily="34" charset="0"/>
            </a:endParaRPr>
          </a:p>
        </p:txBody>
      </p:sp>
      <p:pic>
        <p:nvPicPr>
          <p:cNvPr id="7" name="Graphic 6">
            <a:extLst>
              <a:ext uri="{FF2B5EF4-FFF2-40B4-BE49-F238E27FC236}">
                <a16:creationId xmlns:a16="http://schemas.microsoft.com/office/drawing/2014/main" id="{D1651B16-51B4-4334-8039-478E0373FE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5127" y="8844454"/>
            <a:ext cx="1047748" cy="140306"/>
          </a:xfrm>
          <a:prstGeom prst="rect">
            <a:avLst/>
          </a:prstGeom>
        </p:spPr>
      </p:pic>
    </p:spTree>
    <p:extLst>
      <p:ext uri="{BB962C8B-B14F-4D97-AF65-F5344CB8AC3E}">
        <p14:creationId xmlns:p14="http://schemas.microsoft.com/office/powerpoint/2010/main" val="4086207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499033DE-174E-4DA4-A0EE-38A3135232F7}" type="datetimeFigureOut">
              <a:rPr lang="en-US" smtClean="0"/>
              <a:pPr/>
              <a:t>5/11/20</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9433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3C9A9893-9983-4F26-97A3-3B48362D64EE}" type="slidenum">
              <a:rPr lang="en-US" smtClean="0"/>
              <a:pPr/>
              <a:t>‹#›</a:t>
            </a:fld>
            <a:endParaRPr lang="en-US" dirty="0"/>
          </a:p>
        </p:txBody>
      </p:sp>
      <p:pic>
        <p:nvPicPr>
          <p:cNvPr id="9" name="Graphic 8">
            <a:extLst>
              <a:ext uri="{FF2B5EF4-FFF2-40B4-BE49-F238E27FC236}">
                <a16:creationId xmlns:a16="http://schemas.microsoft.com/office/drawing/2014/main" id="{585E2CE6-DDC0-4810-80EE-F902212BE2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5127" y="8844454"/>
            <a:ext cx="1047748" cy="140306"/>
          </a:xfrm>
          <a:prstGeom prst="rect">
            <a:avLst/>
          </a:prstGeom>
        </p:spPr>
      </p:pic>
    </p:spTree>
    <p:extLst>
      <p:ext uri="{BB962C8B-B14F-4D97-AF65-F5344CB8AC3E}">
        <p14:creationId xmlns:p14="http://schemas.microsoft.com/office/powerpoint/2010/main" val="193881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userDrawn="1"/>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userDrawn="1"/>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userDrawn="1"/>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userDrawn="1"/>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userDrawn="1"/>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userDrawn="1"/>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58519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userDrawn="1"/>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userDrawn="1"/>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userDrawn="1"/>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userDrawn="1"/>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userDrawn="1"/>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userDrawn="1"/>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userDrawn="1"/>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userDrawn="1"/>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userDrawn="1"/>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userDrawn="1"/>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userDrawn="1"/>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63480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userDrawn="1"/>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userDrawn="1"/>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7011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userDrawn="1"/>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903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userDrawn="1"/>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3172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userDrawn="1"/>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userDrawn="1"/>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userDrawn="1"/>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userDrawn="1"/>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721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userDrawn="1"/>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userDrawn="1"/>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userDrawn="1"/>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userDrawn="1"/>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userDrawn="1"/>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8126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userDrawn="1"/>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userDrawn="1"/>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userDrawn="1"/>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userDrawn="1"/>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userDrawn="1"/>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userDrawn="1"/>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userDrawn="1"/>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3796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userDrawn="1">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userDrawn="1"/>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userDrawn="1"/>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userDrawn="1"/>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userDrawn="1"/>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userDrawn="1"/>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userDrawn="1"/>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userDrawn="1"/>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userDrawn="1"/>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userDrawn="1"/>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userDrawn="1"/>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userDrawn="1"/>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userDrawn="1"/>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userDrawn="1"/>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userDrawn="1"/>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userDrawn="1"/>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userDrawn="1"/>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2260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userDrawn="1"/>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userDrawn="1"/>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userDrawn="1"/>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2039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userDrawn="1"/>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userDrawn="1"/>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userDrawn="1"/>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99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574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userDrawn="1"/>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userDrawn="1"/>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userDrawn="1"/>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188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userDrawn="1">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userDrawn="1">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userDrawn="1">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userDrawn="1">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userDrawn="1">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userDrawn="1">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userDrawn="1">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userDrawn="1">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6187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userDrawn="1">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userDrawn="1">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userDrawn="1">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userDrawn="1">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userDrawn="1">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userDrawn="1">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userDrawn="1">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userDrawn="1">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userDrawn="1">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userDrawn="1">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5492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userDrawn="1"/>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userDrawn="1"/>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userDrawn="1"/>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userDrawn="1"/>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8247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userDrawn="1"/>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userDrawn="1"/>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userDrawn="1"/>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userDrawn="1"/>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5332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userDrawn="1"/>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userDrawn="1"/>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userDrawn="1"/>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04342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userDrawn="1"/>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userDrawn="1"/>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userDrawn="1"/>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userDrawn="1"/>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userDrawn="1"/>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userDrawn="1"/>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userDrawn="1"/>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userDrawn="1"/>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userDrawn="1"/>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userDrawn="1"/>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6148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userDrawn="1"/>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8796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userDrawn="1"/>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94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userDrawn="1"/>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9082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584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userDrawn="1"/>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userDrawn="1"/>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9800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userDrawn="1"/>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632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userDrawn="1"/>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068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userDrawn="1"/>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0629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userDrawn="1"/>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429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userDrawn="1"/>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userDrawn="1">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userDrawn="1">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6203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userDrawn="1"/>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userDrawn="1"/>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userDrawn="1"/>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7718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userDrawn="1"/>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18267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userDrawn="1"/>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userDrawn="1"/>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userDrawn="1"/>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userDrawn="1"/>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869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userDrawn="1"/>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userDrawn="1"/>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userDrawn="1">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userDrawn="1">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userDrawn="1"/>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userDrawn="1"/>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5052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67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userDrawn="1"/>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userDrawn="1"/>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userDrawn="1"/>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userDrawn="1"/>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userDrawn="1"/>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userDrawn="1"/>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27842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userDrawn="1"/>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userDrawn="1"/>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userDrawn="1"/>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userDrawn="1"/>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userDrawn="1"/>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userDrawn="1"/>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userDrawn="1"/>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userDrawn="1"/>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userDrawn="1"/>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userDrawn="1"/>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userDrawn="1"/>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userDrawn="1"/>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userDrawn="1"/>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userDrawn="1"/>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userDrawn="1"/>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userDrawn="1"/>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02384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userDrawn="1"/>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68942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1037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7278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7138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6788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44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3.sv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userDrawn="1"/>
        </p:nvPicPr>
        <p:blipFill rotWithShape="1">
          <a:blip r:embed="rId44"/>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userDrawn="1"/>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5110134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4" r:id="rId12"/>
    <p:sldLayoutId id="2147483673" r:id="rId13"/>
    <p:sldLayoutId id="2147483676" r:id="rId14"/>
    <p:sldLayoutId id="2147483677" r:id="rId15"/>
    <p:sldLayoutId id="2147483678" r:id="rId16"/>
    <p:sldLayoutId id="2147483679" r:id="rId17"/>
    <p:sldLayoutId id="2147483680" r:id="rId18"/>
    <p:sldLayoutId id="2147483703" r:id="rId19"/>
    <p:sldLayoutId id="2147483683" r:id="rId20"/>
    <p:sldLayoutId id="2147483685" r:id="rId21"/>
    <p:sldLayoutId id="2147483686" r:id="rId22"/>
    <p:sldLayoutId id="2147483681" r:id="rId23"/>
    <p:sldLayoutId id="2147483687" r:id="rId24"/>
    <p:sldLayoutId id="2147483688" r:id="rId25"/>
    <p:sldLayoutId id="2147483689" r:id="rId26"/>
    <p:sldLayoutId id="2147483690" r:id="rId27"/>
    <p:sldLayoutId id="2147483706" r:id="rId28"/>
    <p:sldLayoutId id="2147483691" r:id="rId29"/>
    <p:sldLayoutId id="2147483695" r:id="rId30"/>
    <p:sldLayoutId id="2147483697" r:id="rId31"/>
    <p:sldLayoutId id="2147483698" r:id="rId32"/>
    <p:sldLayoutId id="2147483699" r:id="rId33"/>
    <p:sldLayoutId id="2147483700" r:id="rId34"/>
    <p:sldLayoutId id="2147483701" r:id="rId35"/>
    <p:sldLayoutId id="2147483702" r:id="rId36"/>
    <p:sldLayoutId id="2147483704" r:id="rId37"/>
    <p:sldLayoutId id="2147483660" r:id="rId38"/>
    <p:sldLayoutId id="2147483661" r:id="rId39"/>
    <p:sldLayoutId id="2147483705" r:id="rId40"/>
    <p:sldLayoutId id="2147483692" r:id="rId41"/>
    <p:sldLayoutId id="2147483693"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userDrawn="1">
          <p15:clr>
            <a:srgbClr val="F26B43"/>
          </p15:clr>
        </p15:guide>
        <p15:guide id="4" orient="horz" pos="912" userDrawn="1">
          <p15:clr>
            <a:srgbClr val="F26B43"/>
          </p15:clr>
        </p15:guide>
        <p15:guide id="5" orient="horz" pos="504" userDrawn="1">
          <p15:clr>
            <a:srgbClr val="F26B43"/>
          </p15:clr>
        </p15:guide>
        <p15:guide id="6" orient="horz" pos="144" userDrawn="1">
          <p15:clr>
            <a:srgbClr val="F26B43"/>
          </p15:clr>
        </p15:guide>
        <p15:guide id="7" orient="horz" userDrawn="1">
          <p15:clr>
            <a:srgbClr val="F26B43"/>
          </p15:clr>
        </p15:guide>
        <p15:guide id="8" orient="horz" pos="3888" userDrawn="1">
          <p15:clr>
            <a:srgbClr val="F26B43"/>
          </p15:clr>
        </p15:guide>
        <p15:guide id="9" orient="horz" pos="4320" userDrawn="1">
          <p15:clr>
            <a:srgbClr val="F26B43"/>
          </p15:clr>
        </p15:guide>
        <p15:guide id="10" pos="3624" userDrawn="1">
          <p15:clr>
            <a:srgbClr val="F26B43"/>
          </p15:clr>
        </p15:guide>
        <p15:guide id="11" pos="2232" userDrawn="1">
          <p15:clr>
            <a:srgbClr val="F26B43"/>
          </p15:clr>
        </p15:guide>
        <p15:guide id="12" pos="1800" userDrawn="1">
          <p15:clr>
            <a:srgbClr val="F26B43"/>
          </p15:clr>
        </p15:guide>
        <p15:guide id="13" pos="432" userDrawn="1">
          <p15:clr>
            <a:srgbClr val="F26B43"/>
          </p15:clr>
        </p15:guide>
        <p15:guide id="14" userDrawn="1">
          <p15:clr>
            <a:srgbClr val="F26B43"/>
          </p15:clr>
        </p15:guide>
        <p15:guide id="15" pos="4056" userDrawn="1">
          <p15:clr>
            <a:srgbClr val="F26B43"/>
          </p15:clr>
        </p15:guide>
        <p15:guide id="16" pos="5448" userDrawn="1">
          <p15:clr>
            <a:srgbClr val="F26B43"/>
          </p15:clr>
        </p15:guide>
        <p15:guide id="17" pos="5856" userDrawn="1">
          <p15:clr>
            <a:srgbClr val="F26B43"/>
          </p15:clr>
        </p15:guide>
        <p15:guide id="18" pos="7248" userDrawn="1">
          <p15:clr>
            <a:srgbClr val="F26B43"/>
          </p15:clr>
        </p15:guide>
        <p15:guide id="19" pos="7680" userDrawn="1">
          <p15:clr>
            <a:srgbClr val="F26B43"/>
          </p15:clr>
        </p15:guide>
        <p15:guide id="20" orient="horz" pos="14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rive.google.com/open?id=19PQtaAvA7KbxZkbOABjz0mZVKH6XLR52&amp;authuser=kamir@splunk.com&amp;usp=drive_fs"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5A6-30EF-5F49-A4C0-C97C17787EEE}"/>
              </a:ext>
            </a:extLst>
          </p:cNvPr>
          <p:cNvSpPr>
            <a:spLocks noGrp="1"/>
          </p:cNvSpPr>
          <p:nvPr>
            <p:ph type="ctrTitle"/>
          </p:nvPr>
        </p:nvSpPr>
        <p:spPr/>
        <p:txBody>
          <a:bodyPr/>
          <a:lstStyle/>
          <a:p>
            <a:r>
              <a:rPr lang="en-US" dirty="0"/>
              <a:t>Best Practices for Cloud Spend</a:t>
            </a:r>
          </a:p>
        </p:txBody>
      </p:sp>
      <p:sp>
        <p:nvSpPr>
          <p:cNvPr id="3" name="Subtitle 2">
            <a:extLst>
              <a:ext uri="{FF2B5EF4-FFF2-40B4-BE49-F238E27FC236}">
                <a16:creationId xmlns:a16="http://schemas.microsoft.com/office/drawing/2014/main" id="{4720FBC2-FAB2-7F4E-95B1-9631B5798751}"/>
              </a:ext>
            </a:extLst>
          </p:cNvPr>
          <p:cNvSpPr>
            <a:spLocks noGrp="1"/>
          </p:cNvSpPr>
          <p:nvPr>
            <p:ph type="subTitle" idx="1"/>
          </p:nvPr>
        </p:nvSpPr>
        <p:spPr/>
        <p:txBody>
          <a:bodyPr/>
          <a:lstStyle/>
          <a:p>
            <a:r>
              <a:rPr lang="en-US" dirty="0"/>
              <a:t>How to maximize your cloud spend</a:t>
            </a:r>
          </a:p>
        </p:txBody>
      </p:sp>
      <p:sp>
        <p:nvSpPr>
          <p:cNvPr id="4" name="Text Placeholder 3">
            <a:extLst>
              <a:ext uri="{FF2B5EF4-FFF2-40B4-BE49-F238E27FC236}">
                <a16:creationId xmlns:a16="http://schemas.microsoft.com/office/drawing/2014/main" id="{25F91CF8-39C8-7E40-A739-BB1D7497125E}"/>
              </a:ext>
            </a:extLst>
          </p:cNvPr>
          <p:cNvSpPr>
            <a:spLocks noGrp="1"/>
          </p:cNvSpPr>
          <p:nvPr>
            <p:ph type="body" idx="14"/>
          </p:nvPr>
        </p:nvSpPr>
        <p:spPr/>
        <p:txBody>
          <a:bodyPr/>
          <a:lstStyle/>
          <a:p>
            <a:r>
              <a:rPr lang="en-US" dirty="0"/>
              <a:t>Kam Amir</a:t>
            </a:r>
          </a:p>
        </p:txBody>
      </p:sp>
      <p:sp>
        <p:nvSpPr>
          <p:cNvPr id="5" name="Text Placeholder 4">
            <a:extLst>
              <a:ext uri="{FF2B5EF4-FFF2-40B4-BE49-F238E27FC236}">
                <a16:creationId xmlns:a16="http://schemas.microsoft.com/office/drawing/2014/main" id="{4F0E54C2-792D-A047-A18F-009FD78174D5}"/>
              </a:ext>
            </a:extLst>
          </p:cNvPr>
          <p:cNvSpPr>
            <a:spLocks noGrp="1"/>
          </p:cNvSpPr>
          <p:nvPr>
            <p:ph type="body" idx="15"/>
          </p:nvPr>
        </p:nvSpPr>
        <p:spPr/>
        <p:txBody>
          <a:bodyPr/>
          <a:lstStyle/>
          <a:p>
            <a:r>
              <a:rPr lang="en-US" dirty="0"/>
              <a:t>May 2020</a:t>
            </a:r>
          </a:p>
        </p:txBody>
      </p:sp>
    </p:spTree>
    <p:extLst>
      <p:ext uri="{BB962C8B-B14F-4D97-AF65-F5344CB8AC3E}">
        <p14:creationId xmlns:p14="http://schemas.microsoft.com/office/powerpoint/2010/main" val="10771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A4EE1-0C76-F843-AB31-7BB699C9454D}"/>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DAAB6662-47BA-E548-AA28-144687A02D0C}"/>
              </a:ext>
            </a:extLst>
          </p:cNvPr>
          <p:cNvSpPr>
            <a:spLocks noGrp="1"/>
          </p:cNvSpPr>
          <p:nvPr>
            <p:ph idx="1"/>
          </p:nvPr>
        </p:nvSpPr>
        <p:spPr/>
        <p:txBody>
          <a:bodyPr/>
          <a:lstStyle/>
          <a:p>
            <a:r>
              <a:rPr lang="en-US" dirty="0"/>
              <a:t>Determine your Spend</a:t>
            </a:r>
          </a:p>
          <a:p>
            <a:r>
              <a:rPr lang="en-US" dirty="0"/>
              <a:t>Location, Location, Location</a:t>
            </a:r>
          </a:p>
          <a:p>
            <a:r>
              <a:rPr lang="en-US" dirty="0"/>
              <a:t>See spot run</a:t>
            </a:r>
          </a:p>
          <a:p>
            <a:r>
              <a:rPr lang="en-US" dirty="0"/>
              <a:t>Service bloat</a:t>
            </a:r>
          </a:p>
          <a:p>
            <a:endParaRPr lang="en-US" dirty="0"/>
          </a:p>
        </p:txBody>
      </p:sp>
      <p:sp>
        <p:nvSpPr>
          <p:cNvPr id="4" name="Text Placeholder 3">
            <a:extLst>
              <a:ext uri="{FF2B5EF4-FFF2-40B4-BE49-F238E27FC236}">
                <a16:creationId xmlns:a16="http://schemas.microsoft.com/office/drawing/2014/main" id="{9414E993-FCBC-6747-AD31-1AE44896740E}"/>
              </a:ext>
            </a:extLst>
          </p:cNvPr>
          <p:cNvSpPr>
            <a:spLocks noGrp="1"/>
          </p:cNvSpPr>
          <p:nvPr>
            <p:ph type="body" idx="13"/>
          </p:nvPr>
        </p:nvSpPr>
        <p:spPr/>
        <p:txBody>
          <a:bodyPr/>
          <a:lstStyle/>
          <a:p>
            <a:r>
              <a:rPr lang="en-US" dirty="0"/>
              <a:t>This list will grow</a:t>
            </a:r>
          </a:p>
        </p:txBody>
      </p:sp>
    </p:spTree>
    <p:extLst>
      <p:ext uri="{BB962C8B-B14F-4D97-AF65-F5344CB8AC3E}">
        <p14:creationId xmlns:p14="http://schemas.microsoft.com/office/powerpoint/2010/main" val="34325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FB87B5-F393-804E-9389-5EAF67D9FA77}"/>
              </a:ext>
            </a:extLst>
          </p:cNvPr>
          <p:cNvSpPr>
            <a:spLocks noGrp="1"/>
          </p:cNvSpPr>
          <p:nvPr>
            <p:ph idx="13"/>
          </p:nvPr>
        </p:nvSpPr>
        <p:spPr/>
        <p:txBody>
          <a:bodyPr/>
          <a:lstStyle/>
          <a:p>
            <a:r>
              <a:rPr lang="en-US" dirty="0"/>
              <a:t>Check out </a:t>
            </a:r>
            <a:r>
              <a:rPr lang="en-US" dirty="0">
                <a:hlinkClick r:id="rId2"/>
              </a:rPr>
              <a:t>this deck </a:t>
            </a:r>
            <a:r>
              <a:rPr lang="en-US" dirty="0"/>
              <a:t>first to see how to setup CloudWatch Metrics to view your estimated spend  </a:t>
            </a:r>
          </a:p>
          <a:p>
            <a:endParaRPr lang="en-US" dirty="0"/>
          </a:p>
        </p:txBody>
      </p:sp>
      <p:pic>
        <p:nvPicPr>
          <p:cNvPr id="5" name="Picture Placeholder 4" descr="A picture containing device&#10;&#10;Description automatically generated">
            <a:extLst>
              <a:ext uri="{FF2B5EF4-FFF2-40B4-BE49-F238E27FC236}">
                <a16:creationId xmlns:a16="http://schemas.microsoft.com/office/drawing/2014/main" id="{37FCFE11-65C6-2047-B860-D1B7D32D8BC3}"/>
              </a:ext>
            </a:extLst>
          </p:cNvPr>
          <p:cNvPicPr>
            <a:picLocks noGrp="1" noChangeAspect="1"/>
          </p:cNvPicPr>
          <p:nvPr>
            <p:ph type="pic" sz="quarter" idx="14"/>
          </p:nvPr>
        </p:nvPicPr>
        <p:blipFill>
          <a:blip r:embed="rId3"/>
          <a:srcRect l="5193" r="5193"/>
          <a:stretch>
            <a:fillRect/>
          </a:stretch>
        </p:blipFill>
        <p:spPr/>
      </p:pic>
    </p:spTree>
    <p:extLst>
      <p:ext uri="{BB962C8B-B14F-4D97-AF65-F5344CB8AC3E}">
        <p14:creationId xmlns:p14="http://schemas.microsoft.com/office/powerpoint/2010/main" val="43525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BA2E-DD33-D24B-8490-73BB8A7CB0E7}"/>
              </a:ext>
            </a:extLst>
          </p:cNvPr>
          <p:cNvSpPr>
            <a:spLocks noGrp="1"/>
          </p:cNvSpPr>
          <p:nvPr>
            <p:ph type="title"/>
          </p:nvPr>
        </p:nvSpPr>
        <p:spPr/>
        <p:txBody>
          <a:bodyPr/>
          <a:lstStyle/>
          <a:p>
            <a:r>
              <a:rPr lang="en-US" dirty="0"/>
              <a:t>Location, location, location</a:t>
            </a:r>
          </a:p>
        </p:txBody>
      </p:sp>
      <p:sp>
        <p:nvSpPr>
          <p:cNvPr id="8" name="Content Placeholder 7">
            <a:extLst>
              <a:ext uri="{FF2B5EF4-FFF2-40B4-BE49-F238E27FC236}">
                <a16:creationId xmlns:a16="http://schemas.microsoft.com/office/drawing/2014/main" id="{62551C96-B2D3-964D-862E-03BEBACAE21A}"/>
              </a:ext>
            </a:extLst>
          </p:cNvPr>
          <p:cNvSpPr>
            <a:spLocks noGrp="1"/>
          </p:cNvSpPr>
          <p:nvPr>
            <p:ph idx="14"/>
          </p:nvPr>
        </p:nvSpPr>
        <p:spPr>
          <a:xfrm>
            <a:off x="404194" y="2368296"/>
            <a:ext cx="3322980" cy="3803904"/>
          </a:xfrm>
        </p:spPr>
        <p:txBody>
          <a:bodyPr/>
          <a:lstStyle/>
          <a:p>
            <a:r>
              <a:rPr lang="en-US" dirty="0"/>
              <a:t>Assuming </a:t>
            </a:r>
          </a:p>
          <a:p>
            <a:pPr lvl="1"/>
            <a:r>
              <a:rPr lang="en-US" dirty="0"/>
              <a:t>C5.2XL x 1 (shared host)</a:t>
            </a:r>
          </a:p>
          <a:p>
            <a:pPr lvl="1"/>
            <a:r>
              <a:rPr lang="en-US" dirty="0"/>
              <a:t>100GB GP2 EBS Volume</a:t>
            </a:r>
          </a:p>
          <a:p>
            <a:pPr lvl="1"/>
            <a:r>
              <a:rPr lang="en-US" dirty="0"/>
              <a:t>100% Utilized</a:t>
            </a:r>
          </a:p>
          <a:p>
            <a:pPr lvl="1"/>
            <a:r>
              <a:rPr lang="en-US" dirty="0"/>
              <a:t>Linux</a:t>
            </a:r>
          </a:p>
          <a:p>
            <a:pPr lvl="1"/>
            <a:endParaRPr lang="en-US" dirty="0"/>
          </a:p>
          <a:p>
            <a:pPr lvl="1"/>
            <a:r>
              <a:rPr lang="en-US" dirty="0"/>
              <a:t>On-Demand Savings Using US East 1 instead of :</a:t>
            </a:r>
          </a:p>
          <a:p>
            <a:pPr lvl="2"/>
            <a:r>
              <a:rPr lang="en-US" u="sng" dirty="0"/>
              <a:t>US West 1 : 	$61.49</a:t>
            </a:r>
          </a:p>
          <a:p>
            <a:pPr lvl="2"/>
            <a:r>
              <a:rPr lang="en-US" u="sng" dirty="0"/>
              <a:t>EU West 1 : 	$35.14</a:t>
            </a:r>
          </a:p>
          <a:p>
            <a:pPr lvl="2"/>
            <a:r>
              <a:rPr lang="en-US" u="sng" dirty="0"/>
              <a:t>AP SE 2 :    	$76.13</a:t>
            </a:r>
          </a:p>
          <a:p>
            <a:pPr lvl="2"/>
            <a:r>
              <a:rPr lang="en-US" u="sng" dirty="0"/>
              <a:t>SA East 1 :  	$134.69</a:t>
            </a:r>
          </a:p>
        </p:txBody>
      </p:sp>
      <p:graphicFrame>
        <p:nvGraphicFramePr>
          <p:cNvPr id="10" name="Content Placeholder 9">
            <a:extLst>
              <a:ext uri="{FF2B5EF4-FFF2-40B4-BE49-F238E27FC236}">
                <a16:creationId xmlns:a16="http://schemas.microsoft.com/office/drawing/2014/main" id="{EF0E9CA4-220F-2E4B-9A34-F27F326F3EE5}"/>
              </a:ext>
            </a:extLst>
          </p:cNvPr>
          <p:cNvGraphicFramePr>
            <a:graphicFrameLocks noGrp="1"/>
          </p:cNvGraphicFramePr>
          <p:nvPr>
            <p:ph idx="15"/>
            <p:extLst>
              <p:ext uri="{D42A27DB-BD31-4B8C-83A1-F6EECF244321}">
                <p14:modId xmlns:p14="http://schemas.microsoft.com/office/powerpoint/2010/main" val="2777270745"/>
              </p:ext>
            </p:extLst>
          </p:nvPr>
        </p:nvGraphicFramePr>
        <p:xfrm>
          <a:off x="3727173" y="2368550"/>
          <a:ext cx="8060634" cy="2296160"/>
        </p:xfrm>
        <a:graphic>
          <a:graphicData uri="http://schemas.openxmlformats.org/drawingml/2006/table">
            <a:tbl>
              <a:tblPr firstRow="1" bandRow="1">
                <a:tableStyleId>{5C22544A-7EE6-4342-B048-85BDC9FD1C3A}</a:tableStyleId>
              </a:tblPr>
              <a:tblGrid>
                <a:gridCol w="1343439">
                  <a:extLst>
                    <a:ext uri="{9D8B030D-6E8A-4147-A177-3AD203B41FA5}">
                      <a16:colId xmlns:a16="http://schemas.microsoft.com/office/drawing/2014/main" val="330250151"/>
                    </a:ext>
                  </a:extLst>
                </a:gridCol>
                <a:gridCol w="1343439">
                  <a:extLst>
                    <a:ext uri="{9D8B030D-6E8A-4147-A177-3AD203B41FA5}">
                      <a16:colId xmlns:a16="http://schemas.microsoft.com/office/drawing/2014/main" val="4059048166"/>
                    </a:ext>
                  </a:extLst>
                </a:gridCol>
                <a:gridCol w="1343439">
                  <a:extLst>
                    <a:ext uri="{9D8B030D-6E8A-4147-A177-3AD203B41FA5}">
                      <a16:colId xmlns:a16="http://schemas.microsoft.com/office/drawing/2014/main" val="3360201662"/>
                    </a:ext>
                  </a:extLst>
                </a:gridCol>
                <a:gridCol w="1343439">
                  <a:extLst>
                    <a:ext uri="{9D8B030D-6E8A-4147-A177-3AD203B41FA5}">
                      <a16:colId xmlns:a16="http://schemas.microsoft.com/office/drawing/2014/main" val="3663752359"/>
                    </a:ext>
                  </a:extLst>
                </a:gridCol>
                <a:gridCol w="1343439">
                  <a:extLst>
                    <a:ext uri="{9D8B030D-6E8A-4147-A177-3AD203B41FA5}">
                      <a16:colId xmlns:a16="http://schemas.microsoft.com/office/drawing/2014/main" val="3737947048"/>
                    </a:ext>
                  </a:extLst>
                </a:gridCol>
                <a:gridCol w="1343439">
                  <a:extLst>
                    <a:ext uri="{9D8B030D-6E8A-4147-A177-3AD203B41FA5}">
                      <a16:colId xmlns:a16="http://schemas.microsoft.com/office/drawing/2014/main" val="438791218"/>
                    </a:ext>
                  </a:extLst>
                </a:gridCol>
              </a:tblGrid>
              <a:tr h="370840">
                <a:tc>
                  <a:txBody>
                    <a:bodyPr/>
                    <a:lstStyle/>
                    <a:p>
                      <a:endParaRPr lang="en-US" dirty="0"/>
                    </a:p>
                  </a:txBody>
                  <a:tcPr/>
                </a:tc>
                <a:tc>
                  <a:txBody>
                    <a:bodyPr/>
                    <a:lstStyle/>
                    <a:p>
                      <a:r>
                        <a:rPr lang="en-US" dirty="0"/>
                        <a:t>US East 1</a:t>
                      </a:r>
                    </a:p>
                  </a:txBody>
                  <a:tcPr/>
                </a:tc>
                <a:tc>
                  <a:txBody>
                    <a:bodyPr/>
                    <a:lstStyle/>
                    <a:p>
                      <a:r>
                        <a:rPr lang="en-US" dirty="0"/>
                        <a:t>US West 1</a:t>
                      </a:r>
                    </a:p>
                  </a:txBody>
                  <a:tcPr/>
                </a:tc>
                <a:tc>
                  <a:txBody>
                    <a:bodyPr/>
                    <a:lstStyle/>
                    <a:p>
                      <a:r>
                        <a:rPr lang="en-US" dirty="0"/>
                        <a:t>EU West 1</a:t>
                      </a:r>
                    </a:p>
                  </a:txBody>
                  <a:tcPr/>
                </a:tc>
                <a:tc>
                  <a:txBody>
                    <a:bodyPr/>
                    <a:lstStyle/>
                    <a:p>
                      <a:r>
                        <a:rPr lang="en-US" dirty="0"/>
                        <a:t>AP </a:t>
                      </a:r>
                      <a:r>
                        <a:rPr lang="en-US" dirty="0" err="1"/>
                        <a:t>Southest</a:t>
                      </a:r>
                      <a:r>
                        <a:rPr lang="en-US" dirty="0"/>
                        <a:t> 2 </a:t>
                      </a:r>
                    </a:p>
                  </a:txBody>
                  <a:tcPr/>
                </a:tc>
                <a:tc>
                  <a:txBody>
                    <a:bodyPr/>
                    <a:lstStyle/>
                    <a:p>
                      <a:r>
                        <a:rPr lang="en-US" dirty="0"/>
                        <a:t>Sa-east-1</a:t>
                      </a:r>
                    </a:p>
                  </a:txBody>
                  <a:tcPr/>
                </a:tc>
                <a:extLst>
                  <a:ext uri="{0D108BD9-81ED-4DB2-BD59-A6C34878D82A}">
                    <a16:rowId xmlns:a16="http://schemas.microsoft.com/office/drawing/2014/main" val="2118652408"/>
                  </a:ext>
                </a:extLst>
              </a:tr>
              <a:tr h="370840">
                <a:tc>
                  <a:txBody>
                    <a:bodyPr/>
                    <a:lstStyle/>
                    <a:p>
                      <a:r>
                        <a:rPr lang="en-US" dirty="0"/>
                        <a:t>On Demand</a:t>
                      </a:r>
                    </a:p>
                  </a:txBody>
                  <a:tcPr/>
                </a:tc>
                <a:tc>
                  <a:txBody>
                    <a:bodyPr/>
                    <a:lstStyle/>
                    <a:p>
                      <a:r>
                        <a:rPr lang="en-US" dirty="0"/>
                        <a:t>$248.88</a:t>
                      </a:r>
                    </a:p>
                  </a:txBody>
                  <a:tcPr/>
                </a:tc>
                <a:tc>
                  <a:txBody>
                    <a:bodyPr/>
                    <a:lstStyle/>
                    <a:p>
                      <a:r>
                        <a:rPr lang="en-US" dirty="0"/>
                        <a:t>$310.37</a:t>
                      </a:r>
                    </a:p>
                  </a:txBody>
                  <a:tcPr/>
                </a:tc>
                <a:tc>
                  <a:txBody>
                    <a:bodyPr/>
                    <a:lstStyle/>
                    <a:p>
                      <a:r>
                        <a:rPr lang="en-US" dirty="0"/>
                        <a:t>$284.02</a:t>
                      </a:r>
                    </a:p>
                  </a:txBody>
                  <a:tcPr/>
                </a:tc>
                <a:tc>
                  <a:txBody>
                    <a:bodyPr/>
                    <a:lstStyle/>
                    <a:p>
                      <a:r>
                        <a:rPr lang="en-US" dirty="0"/>
                        <a:t>$325.01</a:t>
                      </a:r>
                    </a:p>
                  </a:txBody>
                  <a:tcPr/>
                </a:tc>
                <a:tc>
                  <a:txBody>
                    <a:bodyPr/>
                    <a:lstStyle/>
                    <a:p>
                      <a:r>
                        <a:rPr lang="en-US" dirty="0"/>
                        <a:t>$383.57</a:t>
                      </a:r>
                    </a:p>
                  </a:txBody>
                  <a:tcPr/>
                </a:tc>
                <a:extLst>
                  <a:ext uri="{0D108BD9-81ED-4DB2-BD59-A6C34878D82A}">
                    <a16:rowId xmlns:a16="http://schemas.microsoft.com/office/drawing/2014/main" val="2574472723"/>
                  </a:ext>
                </a:extLst>
              </a:tr>
              <a:tr h="370840">
                <a:tc>
                  <a:txBody>
                    <a:bodyPr/>
                    <a:lstStyle/>
                    <a:p>
                      <a:r>
                        <a:rPr lang="en-US" dirty="0"/>
                        <a:t>Reserved*</a:t>
                      </a:r>
                    </a:p>
                  </a:txBody>
                  <a:tcPr/>
                </a:tc>
                <a:tc>
                  <a:txBody>
                    <a:bodyPr/>
                    <a:lstStyle/>
                    <a:p>
                      <a:r>
                        <a:rPr lang="en-US" dirty="0"/>
                        <a:t>$156.22</a:t>
                      </a:r>
                    </a:p>
                  </a:txBody>
                  <a:tcPr/>
                </a:tc>
                <a:tc>
                  <a:txBody>
                    <a:bodyPr/>
                    <a:lstStyle/>
                    <a:p>
                      <a:r>
                        <a:rPr lang="en-US" dirty="0"/>
                        <a:t>$194.91</a:t>
                      </a:r>
                    </a:p>
                  </a:txBody>
                  <a:tcPr/>
                </a:tc>
                <a:tc>
                  <a:txBody>
                    <a:bodyPr/>
                    <a:lstStyle/>
                    <a:p>
                      <a:r>
                        <a:rPr lang="en-US" dirty="0"/>
                        <a:t>$178.12</a:t>
                      </a:r>
                    </a:p>
                  </a:txBody>
                  <a:tcPr/>
                </a:tc>
                <a:tc>
                  <a:txBody>
                    <a:bodyPr/>
                    <a:lstStyle/>
                    <a:p>
                      <a:r>
                        <a:rPr lang="en-US" dirty="0"/>
                        <a:t>$204.40</a:t>
                      </a:r>
                    </a:p>
                  </a:txBody>
                  <a:tcPr/>
                </a:tc>
                <a:tc>
                  <a:txBody>
                    <a:bodyPr/>
                    <a:lstStyle/>
                    <a:p>
                      <a:r>
                        <a:rPr lang="en-US" dirty="0"/>
                        <a:t>$240.90</a:t>
                      </a:r>
                    </a:p>
                  </a:txBody>
                  <a:tcPr/>
                </a:tc>
                <a:extLst>
                  <a:ext uri="{0D108BD9-81ED-4DB2-BD59-A6C34878D82A}">
                    <a16:rowId xmlns:a16="http://schemas.microsoft.com/office/drawing/2014/main" val="245703935"/>
                  </a:ext>
                </a:extLst>
              </a:tr>
              <a:tr h="370840">
                <a:tc>
                  <a:txBody>
                    <a:bodyPr/>
                    <a:lstStyle/>
                    <a:p>
                      <a:r>
                        <a:rPr lang="en-US" dirty="0"/>
                        <a:t>Savings</a:t>
                      </a:r>
                    </a:p>
                  </a:txBody>
                  <a:tcPr/>
                </a:tc>
                <a:tc>
                  <a:txBody>
                    <a:bodyPr/>
                    <a:lstStyle/>
                    <a:p>
                      <a:r>
                        <a:rPr lang="en-US" dirty="0"/>
                        <a:t>$92.66</a:t>
                      </a:r>
                    </a:p>
                  </a:txBody>
                  <a:tcPr/>
                </a:tc>
                <a:tc>
                  <a:txBody>
                    <a:bodyPr/>
                    <a:lstStyle/>
                    <a:p>
                      <a:r>
                        <a:rPr lang="en-US" dirty="0"/>
                        <a:t>$115.46</a:t>
                      </a:r>
                    </a:p>
                  </a:txBody>
                  <a:tcPr/>
                </a:tc>
                <a:tc>
                  <a:txBody>
                    <a:bodyPr/>
                    <a:lstStyle/>
                    <a:p>
                      <a:r>
                        <a:rPr lang="en-US" dirty="0"/>
                        <a:t>$105.90</a:t>
                      </a:r>
                    </a:p>
                  </a:txBody>
                  <a:tcPr/>
                </a:tc>
                <a:tc>
                  <a:txBody>
                    <a:bodyPr/>
                    <a:lstStyle/>
                    <a:p>
                      <a:r>
                        <a:rPr lang="en-US" dirty="0"/>
                        <a:t>$120.61</a:t>
                      </a:r>
                    </a:p>
                  </a:txBody>
                  <a:tcPr/>
                </a:tc>
                <a:tc>
                  <a:txBody>
                    <a:bodyPr/>
                    <a:lstStyle/>
                    <a:p>
                      <a:r>
                        <a:rPr lang="en-US" dirty="0"/>
                        <a:t>$142.67</a:t>
                      </a:r>
                    </a:p>
                  </a:txBody>
                  <a:tcPr/>
                </a:tc>
                <a:extLst>
                  <a:ext uri="{0D108BD9-81ED-4DB2-BD59-A6C34878D82A}">
                    <a16:rowId xmlns:a16="http://schemas.microsoft.com/office/drawing/2014/main" val="3850076257"/>
                  </a:ext>
                </a:extLst>
              </a:tr>
            </a:tbl>
          </a:graphicData>
        </a:graphic>
      </p:graphicFrame>
      <p:sp>
        <p:nvSpPr>
          <p:cNvPr id="4" name="Text Placeholder 3">
            <a:extLst>
              <a:ext uri="{FF2B5EF4-FFF2-40B4-BE49-F238E27FC236}">
                <a16:creationId xmlns:a16="http://schemas.microsoft.com/office/drawing/2014/main" id="{23395B13-0B0B-134A-BC78-4E81C7821468}"/>
              </a:ext>
            </a:extLst>
          </p:cNvPr>
          <p:cNvSpPr>
            <a:spLocks noGrp="1"/>
          </p:cNvSpPr>
          <p:nvPr>
            <p:ph type="body" idx="13"/>
          </p:nvPr>
        </p:nvSpPr>
        <p:spPr/>
        <p:txBody>
          <a:bodyPr/>
          <a:lstStyle/>
          <a:p>
            <a:r>
              <a:rPr lang="en-US" dirty="0"/>
              <a:t>Reduce your spend by changing regions</a:t>
            </a:r>
          </a:p>
        </p:txBody>
      </p:sp>
      <p:sp>
        <p:nvSpPr>
          <p:cNvPr id="11" name="TextBox 10">
            <a:extLst>
              <a:ext uri="{FF2B5EF4-FFF2-40B4-BE49-F238E27FC236}">
                <a16:creationId xmlns:a16="http://schemas.microsoft.com/office/drawing/2014/main" id="{41F55563-E4C7-FF4B-B815-52F93A19E604}"/>
              </a:ext>
            </a:extLst>
          </p:cNvPr>
          <p:cNvSpPr txBox="1"/>
          <p:nvPr/>
        </p:nvSpPr>
        <p:spPr>
          <a:xfrm>
            <a:off x="3835398" y="4800601"/>
            <a:ext cx="2841932" cy="215444"/>
          </a:xfrm>
          <a:prstGeom prst="rect">
            <a:avLst/>
          </a:prstGeom>
          <a:noFill/>
        </p:spPr>
        <p:txBody>
          <a:bodyPr wrap="none" lIns="0" tIns="0" rIns="0" bIns="0" rtlCol="0">
            <a:spAutoFit/>
          </a:bodyPr>
          <a:lstStyle/>
          <a:p>
            <a:pPr algn="l">
              <a:spcAft>
                <a:spcPts val="600"/>
              </a:spcAft>
            </a:pPr>
            <a:r>
              <a:rPr lang="en-US" sz="1400" kern="100" spc="-30" dirty="0"/>
              <a:t>* Reserved 1 Year no upfront contract</a:t>
            </a:r>
          </a:p>
        </p:txBody>
      </p:sp>
    </p:spTree>
    <p:extLst>
      <p:ext uri="{BB962C8B-B14F-4D97-AF65-F5344CB8AC3E}">
        <p14:creationId xmlns:p14="http://schemas.microsoft.com/office/powerpoint/2010/main" val="36899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BA2E-DD33-D24B-8490-73BB8A7CB0E7}"/>
              </a:ext>
            </a:extLst>
          </p:cNvPr>
          <p:cNvSpPr>
            <a:spLocks noGrp="1"/>
          </p:cNvSpPr>
          <p:nvPr>
            <p:ph type="title"/>
          </p:nvPr>
        </p:nvSpPr>
        <p:spPr/>
        <p:txBody>
          <a:bodyPr/>
          <a:lstStyle/>
          <a:p>
            <a:r>
              <a:rPr lang="en-US" dirty="0"/>
              <a:t>See spot, see spot run</a:t>
            </a:r>
          </a:p>
        </p:txBody>
      </p:sp>
      <p:sp>
        <p:nvSpPr>
          <p:cNvPr id="8" name="Content Placeholder 7">
            <a:extLst>
              <a:ext uri="{FF2B5EF4-FFF2-40B4-BE49-F238E27FC236}">
                <a16:creationId xmlns:a16="http://schemas.microsoft.com/office/drawing/2014/main" id="{62551C96-B2D3-964D-862E-03BEBACAE21A}"/>
              </a:ext>
            </a:extLst>
          </p:cNvPr>
          <p:cNvSpPr>
            <a:spLocks noGrp="1"/>
          </p:cNvSpPr>
          <p:nvPr>
            <p:ph idx="14"/>
          </p:nvPr>
        </p:nvSpPr>
        <p:spPr>
          <a:xfrm>
            <a:off x="404193" y="2368550"/>
            <a:ext cx="3322980" cy="3803904"/>
          </a:xfrm>
        </p:spPr>
        <p:txBody>
          <a:bodyPr/>
          <a:lstStyle/>
          <a:p>
            <a:r>
              <a:rPr lang="en-US" dirty="0"/>
              <a:t>Assuming </a:t>
            </a:r>
          </a:p>
          <a:p>
            <a:pPr lvl="1"/>
            <a:r>
              <a:rPr lang="en-US" dirty="0"/>
              <a:t>C5.2XL x 1 (shared host)</a:t>
            </a:r>
          </a:p>
          <a:p>
            <a:pPr lvl="1"/>
            <a:r>
              <a:rPr lang="en-US" dirty="0"/>
              <a:t>100GB GP2 EBS Volume</a:t>
            </a:r>
          </a:p>
          <a:p>
            <a:pPr lvl="1"/>
            <a:r>
              <a:rPr lang="en-US" dirty="0"/>
              <a:t>100% Utilized</a:t>
            </a:r>
          </a:p>
          <a:p>
            <a:pPr lvl="1"/>
            <a:r>
              <a:rPr lang="en-US" dirty="0"/>
              <a:t>Linux</a:t>
            </a:r>
          </a:p>
          <a:p>
            <a:pPr lvl="1"/>
            <a:endParaRPr lang="en-US" dirty="0"/>
          </a:p>
          <a:p>
            <a:pPr lvl="1"/>
            <a:r>
              <a:rPr lang="en-US" dirty="0"/>
              <a:t>Spot Savings Using US East 1 instead of :</a:t>
            </a:r>
          </a:p>
          <a:p>
            <a:pPr lvl="2"/>
            <a:r>
              <a:rPr lang="en-US" u="sng" dirty="0"/>
              <a:t>US West 1 : 	$65.70</a:t>
            </a:r>
          </a:p>
          <a:p>
            <a:pPr lvl="2"/>
            <a:r>
              <a:rPr lang="en-US" u="sng" dirty="0"/>
              <a:t>EU West 1 : 	$43.80</a:t>
            </a:r>
          </a:p>
          <a:p>
            <a:pPr lvl="2"/>
            <a:r>
              <a:rPr lang="en-US" u="sng" dirty="0"/>
              <a:t>AP SE 2 :    	$94.90</a:t>
            </a:r>
          </a:p>
          <a:p>
            <a:pPr lvl="2"/>
            <a:r>
              <a:rPr lang="en-US" u="sng" dirty="0"/>
              <a:t>SA East 1 :  	$131.40</a:t>
            </a:r>
          </a:p>
          <a:p>
            <a:pPr lvl="1"/>
            <a:endParaRPr lang="en-US" dirty="0"/>
          </a:p>
        </p:txBody>
      </p:sp>
      <p:graphicFrame>
        <p:nvGraphicFramePr>
          <p:cNvPr id="10" name="Content Placeholder 9">
            <a:extLst>
              <a:ext uri="{FF2B5EF4-FFF2-40B4-BE49-F238E27FC236}">
                <a16:creationId xmlns:a16="http://schemas.microsoft.com/office/drawing/2014/main" id="{EF0E9CA4-220F-2E4B-9A34-F27F326F3EE5}"/>
              </a:ext>
            </a:extLst>
          </p:cNvPr>
          <p:cNvGraphicFramePr>
            <a:graphicFrameLocks noGrp="1"/>
          </p:cNvGraphicFramePr>
          <p:nvPr>
            <p:ph idx="15"/>
            <p:extLst>
              <p:ext uri="{D42A27DB-BD31-4B8C-83A1-F6EECF244321}">
                <p14:modId xmlns:p14="http://schemas.microsoft.com/office/powerpoint/2010/main" val="2010144980"/>
              </p:ext>
            </p:extLst>
          </p:nvPr>
        </p:nvGraphicFramePr>
        <p:xfrm>
          <a:off x="3727173" y="2368550"/>
          <a:ext cx="8060634" cy="2296160"/>
        </p:xfrm>
        <a:graphic>
          <a:graphicData uri="http://schemas.openxmlformats.org/drawingml/2006/table">
            <a:tbl>
              <a:tblPr firstRow="1" bandRow="1">
                <a:tableStyleId>{5C22544A-7EE6-4342-B048-85BDC9FD1C3A}</a:tableStyleId>
              </a:tblPr>
              <a:tblGrid>
                <a:gridCol w="1343439">
                  <a:extLst>
                    <a:ext uri="{9D8B030D-6E8A-4147-A177-3AD203B41FA5}">
                      <a16:colId xmlns:a16="http://schemas.microsoft.com/office/drawing/2014/main" val="330250151"/>
                    </a:ext>
                  </a:extLst>
                </a:gridCol>
                <a:gridCol w="1343439">
                  <a:extLst>
                    <a:ext uri="{9D8B030D-6E8A-4147-A177-3AD203B41FA5}">
                      <a16:colId xmlns:a16="http://schemas.microsoft.com/office/drawing/2014/main" val="4059048166"/>
                    </a:ext>
                  </a:extLst>
                </a:gridCol>
                <a:gridCol w="1343439">
                  <a:extLst>
                    <a:ext uri="{9D8B030D-6E8A-4147-A177-3AD203B41FA5}">
                      <a16:colId xmlns:a16="http://schemas.microsoft.com/office/drawing/2014/main" val="3360201662"/>
                    </a:ext>
                  </a:extLst>
                </a:gridCol>
                <a:gridCol w="1343439">
                  <a:extLst>
                    <a:ext uri="{9D8B030D-6E8A-4147-A177-3AD203B41FA5}">
                      <a16:colId xmlns:a16="http://schemas.microsoft.com/office/drawing/2014/main" val="3663752359"/>
                    </a:ext>
                  </a:extLst>
                </a:gridCol>
                <a:gridCol w="1343439">
                  <a:extLst>
                    <a:ext uri="{9D8B030D-6E8A-4147-A177-3AD203B41FA5}">
                      <a16:colId xmlns:a16="http://schemas.microsoft.com/office/drawing/2014/main" val="3737947048"/>
                    </a:ext>
                  </a:extLst>
                </a:gridCol>
                <a:gridCol w="1343439">
                  <a:extLst>
                    <a:ext uri="{9D8B030D-6E8A-4147-A177-3AD203B41FA5}">
                      <a16:colId xmlns:a16="http://schemas.microsoft.com/office/drawing/2014/main" val="438791218"/>
                    </a:ext>
                  </a:extLst>
                </a:gridCol>
              </a:tblGrid>
              <a:tr h="370840">
                <a:tc>
                  <a:txBody>
                    <a:bodyPr/>
                    <a:lstStyle/>
                    <a:p>
                      <a:endParaRPr lang="en-US" dirty="0"/>
                    </a:p>
                  </a:txBody>
                  <a:tcPr/>
                </a:tc>
                <a:tc>
                  <a:txBody>
                    <a:bodyPr/>
                    <a:lstStyle/>
                    <a:p>
                      <a:r>
                        <a:rPr lang="en-US" dirty="0"/>
                        <a:t>US East 1</a:t>
                      </a:r>
                    </a:p>
                  </a:txBody>
                  <a:tcPr/>
                </a:tc>
                <a:tc>
                  <a:txBody>
                    <a:bodyPr/>
                    <a:lstStyle/>
                    <a:p>
                      <a:r>
                        <a:rPr lang="en-US" dirty="0"/>
                        <a:t>US West 1</a:t>
                      </a:r>
                    </a:p>
                  </a:txBody>
                  <a:tcPr/>
                </a:tc>
                <a:tc>
                  <a:txBody>
                    <a:bodyPr/>
                    <a:lstStyle/>
                    <a:p>
                      <a:r>
                        <a:rPr lang="en-US" dirty="0"/>
                        <a:t>EU West 1</a:t>
                      </a:r>
                    </a:p>
                  </a:txBody>
                  <a:tcPr/>
                </a:tc>
                <a:tc>
                  <a:txBody>
                    <a:bodyPr/>
                    <a:lstStyle/>
                    <a:p>
                      <a:r>
                        <a:rPr lang="en-US" dirty="0"/>
                        <a:t>AP </a:t>
                      </a:r>
                      <a:r>
                        <a:rPr lang="en-US" dirty="0" err="1"/>
                        <a:t>Southest</a:t>
                      </a:r>
                      <a:r>
                        <a:rPr lang="en-US" dirty="0"/>
                        <a:t> 2 </a:t>
                      </a:r>
                    </a:p>
                  </a:txBody>
                  <a:tcPr/>
                </a:tc>
                <a:tc>
                  <a:txBody>
                    <a:bodyPr/>
                    <a:lstStyle/>
                    <a:p>
                      <a:r>
                        <a:rPr lang="en-US" dirty="0"/>
                        <a:t>Sa-east-1</a:t>
                      </a:r>
                    </a:p>
                  </a:txBody>
                  <a:tcPr/>
                </a:tc>
                <a:extLst>
                  <a:ext uri="{0D108BD9-81ED-4DB2-BD59-A6C34878D82A}">
                    <a16:rowId xmlns:a16="http://schemas.microsoft.com/office/drawing/2014/main" val="2118652408"/>
                  </a:ext>
                </a:extLst>
              </a:tr>
              <a:tr h="370840">
                <a:tc>
                  <a:txBody>
                    <a:bodyPr/>
                    <a:lstStyle/>
                    <a:p>
                      <a:r>
                        <a:rPr lang="en-US" dirty="0"/>
                        <a:t>On Demand</a:t>
                      </a:r>
                    </a:p>
                  </a:txBody>
                  <a:tcPr/>
                </a:tc>
                <a:tc>
                  <a:txBody>
                    <a:bodyPr/>
                    <a:lstStyle/>
                    <a:p>
                      <a:r>
                        <a:rPr lang="en-US" dirty="0"/>
                        <a:t>$0.34/</a:t>
                      </a:r>
                      <a:r>
                        <a:rPr lang="en-US" dirty="0" err="1"/>
                        <a:t>hr</a:t>
                      </a:r>
                      <a:endParaRPr lang="en-US" dirty="0"/>
                    </a:p>
                  </a:txBody>
                  <a:tcPr/>
                </a:tc>
                <a:tc>
                  <a:txBody>
                    <a:bodyPr/>
                    <a:lstStyle/>
                    <a:p>
                      <a:r>
                        <a:rPr lang="en-US" dirty="0"/>
                        <a:t>$0.42/</a:t>
                      </a:r>
                      <a:r>
                        <a:rPr lang="en-US" dirty="0" err="1"/>
                        <a:t>hr</a:t>
                      </a:r>
                      <a:endParaRPr lang="en-US" dirty="0"/>
                    </a:p>
                  </a:txBody>
                  <a:tcPr/>
                </a:tc>
                <a:tc>
                  <a:txBody>
                    <a:bodyPr/>
                    <a:lstStyle/>
                    <a:p>
                      <a:r>
                        <a:rPr lang="en-US" dirty="0"/>
                        <a:t>$0.39/</a:t>
                      </a:r>
                      <a:r>
                        <a:rPr lang="en-US" dirty="0" err="1"/>
                        <a:t>hr</a:t>
                      </a:r>
                      <a:endParaRPr lang="en-US" dirty="0"/>
                    </a:p>
                  </a:txBody>
                  <a:tcPr/>
                </a:tc>
                <a:tc>
                  <a:txBody>
                    <a:bodyPr/>
                    <a:lstStyle/>
                    <a:p>
                      <a:r>
                        <a:rPr lang="en-US" dirty="0"/>
                        <a:t>$0.44/</a:t>
                      </a:r>
                      <a:r>
                        <a:rPr lang="en-US" dirty="0" err="1"/>
                        <a:t>hr</a:t>
                      </a:r>
                      <a:endParaRPr lang="en-US" dirty="0"/>
                    </a:p>
                  </a:txBody>
                  <a:tcPr/>
                </a:tc>
                <a:tc>
                  <a:txBody>
                    <a:bodyPr/>
                    <a:lstStyle/>
                    <a:p>
                      <a:r>
                        <a:rPr lang="en-US" dirty="0"/>
                        <a:t>$0.52/</a:t>
                      </a:r>
                      <a:r>
                        <a:rPr lang="en-US" dirty="0" err="1"/>
                        <a:t>hr</a:t>
                      </a:r>
                      <a:endParaRPr lang="en-US" dirty="0"/>
                    </a:p>
                  </a:txBody>
                  <a:tcPr/>
                </a:tc>
                <a:extLst>
                  <a:ext uri="{0D108BD9-81ED-4DB2-BD59-A6C34878D82A}">
                    <a16:rowId xmlns:a16="http://schemas.microsoft.com/office/drawing/2014/main" val="2574472723"/>
                  </a:ext>
                </a:extLst>
              </a:tr>
              <a:tr h="370840">
                <a:tc>
                  <a:txBody>
                    <a:bodyPr/>
                    <a:lstStyle/>
                    <a:p>
                      <a:r>
                        <a:rPr lang="en-US" dirty="0"/>
                        <a:t>Spot</a:t>
                      </a:r>
                    </a:p>
                  </a:txBody>
                  <a:tcPr/>
                </a:tc>
                <a:tc>
                  <a:txBody>
                    <a:bodyPr/>
                    <a:lstStyle/>
                    <a:p>
                      <a:r>
                        <a:rPr lang="en-US" dirty="0"/>
                        <a:t>$0.17/</a:t>
                      </a:r>
                      <a:r>
                        <a:rPr lang="en-US" dirty="0" err="1"/>
                        <a:t>hr</a:t>
                      </a:r>
                      <a:endParaRPr lang="en-US" dirty="0"/>
                    </a:p>
                  </a:txBody>
                  <a:tcPr/>
                </a:tc>
                <a:tc>
                  <a:txBody>
                    <a:bodyPr/>
                    <a:lstStyle/>
                    <a:p>
                      <a:r>
                        <a:rPr lang="en-US" dirty="0"/>
                        <a:t>$0.16/</a:t>
                      </a:r>
                      <a:r>
                        <a:rPr lang="en-US" dirty="0" err="1"/>
                        <a:t>hr</a:t>
                      </a:r>
                      <a:endParaRPr lang="en-US" dirty="0"/>
                    </a:p>
                  </a:txBody>
                  <a:tcPr/>
                </a:tc>
                <a:tc>
                  <a:txBody>
                    <a:bodyPr/>
                    <a:lstStyle/>
                    <a:p>
                      <a:r>
                        <a:rPr lang="en-US" dirty="0"/>
                        <a:t>$0.16/</a:t>
                      </a:r>
                      <a:r>
                        <a:rPr lang="en-US" dirty="0" err="1"/>
                        <a:t>hr</a:t>
                      </a:r>
                      <a:endParaRPr lang="en-US" dirty="0"/>
                    </a:p>
                  </a:txBody>
                  <a:tcPr/>
                </a:tc>
                <a:tc>
                  <a:txBody>
                    <a:bodyPr/>
                    <a:lstStyle/>
                    <a:p>
                      <a:r>
                        <a:rPr lang="en-US" dirty="0"/>
                        <a:t>$0.14/</a:t>
                      </a:r>
                      <a:r>
                        <a:rPr lang="en-US" dirty="0" err="1"/>
                        <a:t>hr</a:t>
                      </a:r>
                      <a:endParaRPr lang="en-US" dirty="0"/>
                    </a:p>
                  </a:txBody>
                  <a:tcPr/>
                </a:tc>
                <a:tc>
                  <a:txBody>
                    <a:bodyPr/>
                    <a:lstStyle/>
                    <a:p>
                      <a:r>
                        <a:rPr lang="en-US" dirty="0"/>
                        <a:t>$0.17/</a:t>
                      </a:r>
                      <a:r>
                        <a:rPr lang="en-US" dirty="0" err="1"/>
                        <a:t>hr</a:t>
                      </a:r>
                      <a:endParaRPr lang="en-US" dirty="0"/>
                    </a:p>
                  </a:txBody>
                  <a:tcPr/>
                </a:tc>
                <a:extLst>
                  <a:ext uri="{0D108BD9-81ED-4DB2-BD59-A6C34878D82A}">
                    <a16:rowId xmlns:a16="http://schemas.microsoft.com/office/drawing/2014/main" val="245703935"/>
                  </a:ext>
                </a:extLst>
              </a:tr>
              <a:tr h="370840">
                <a:tc>
                  <a:txBody>
                    <a:bodyPr/>
                    <a:lstStyle/>
                    <a:p>
                      <a:r>
                        <a:rPr lang="en-US" dirty="0"/>
                        <a:t>Savings</a:t>
                      </a:r>
                    </a:p>
                  </a:txBody>
                  <a:tcPr/>
                </a:tc>
                <a:tc>
                  <a:txBody>
                    <a:bodyPr/>
                    <a:lstStyle/>
                    <a:p>
                      <a:r>
                        <a:rPr lang="en-US" dirty="0"/>
                        <a:t>$124.10</a:t>
                      </a:r>
                    </a:p>
                  </a:txBody>
                  <a:tcPr/>
                </a:tc>
                <a:tc>
                  <a:txBody>
                    <a:bodyPr/>
                    <a:lstStyle/>
                    <a:p>
                      <a:r>
                        <a:rPr lang="en-US" dirty="0"/>
                        <a:t>$189.80</a:t>
                      </a:r>
                    </a:p>
                  </a:txBody>
                  <a:tcPr/>
                </a:tc>
                <a:tc>
                  <a:txBody>
                    <a:bodyPr/>
                    <a:lstStyle/>
                    <a:p>
                      <a:r>
                        <a:rPr lang="en-US" dirty="0"/>
                        <a:t>$1167.90</a:t>
                      </a:r>
                    </a:p>
                  </a:txBody>
                  <a:tcPr/>
                </a:tc>
                <a:tc>
                  <a:txBody>
                    <a:bodyPr/>
                    <a:lstStyle/>
                    <a:p>
                      <a:r>
                        <a:rPr lang="en-US" dirty="0"/>
                        <a:t>$219.00</a:t>
                      </a:r>
                    </a:p>
                  </a:txBody>
                  <a:tcPr/>
                </a:tc>
                <a:tc>
                  <a:txBody>
                    <a:bodyPr/>
                    <a:lstStyle/>
                    <a:p>
                      <a:r>
                        <a:rPr lang="en-US" dirty="0"/>
                        <a:t>$255.50</a:t>
                      </a:r>
                    </a:p>
                  </a:txBody>
                  <a:tcPr/>
                </a:tc>
                <a:extLst>
                  <a:ext uri="{0D108BD9-81ED-4DB2-BD59-A6C34878D82A}">
                    <a16:rowId xmlns:a16="http://schemas.microsoft.com/office/drawing/2014/main" val="876501476"/>
                  </a:ext>
                </a:extLst>
              </a:tr>
            </a:tbl>
          </a:graphicData>
        </a:graphic>
      </p:graphicFrame>
      <p:sp>
        <p:nvSpPr>
          <p:cNvPr id="4" name="Text Placeholder 3">
            <a:extLst>
              <a:ext uri="{FF2B5EF4-FFF2-40B4-BE49-F238E27FC236}">
                <a16:creationId xmlns:a16="http://schemas.microsoft.com/office/drawing/2014/main" id="{23395B13-0B0B-134A-BC78-4E81C7821468}"/>
              </a:ext>
            </a:extLst>
          </p:cNvPr>
          <p:cNvSpPr>
            <a:spLocks noGrp="1"/>
          </p:cNvSpPr>
          <p:nvPr>
            <p:ph type="body" idx="13"/>
          </p:nvPr>
        </p:nvSpPr>
        <p:spPr/>
        <p:txBody>
          <a:bodyPr/>
          <a:lstStyle/>
          <a:p>
            <a:r>
              <a:rPr lang="en-US" dirty="0"/>
              <a:t>Reduce your spend by changing instance types</a:t>
            </a:r>
          </a:p>
        </p:txBody>
      </p:sp>
    </p:spTree>
    <p:extLst>
      <p:ext uri="{BB962C8B-B14F-4D97-AF65-F5344CB8AC3E}">
        <p14:creationId xmlns:p14="http://schemas.microsoft.com/office/powerpoint/2010/main" val="39666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10B1-251E-0D45-99F2-6A92B8897C1C}"/>
              </a:ext>
            </a:extLst>
          </p:cNvPr>
          <p:cNvSpPr>
            <a:spLocks noGrp="1"/>
          </p:cNvSpPr>
          <p:nvPr>
            <p:ph type="title"/>
          </p:nvPr>
        </p:nvSpPr>
        <p:spPr/>
        <p:txBody>
          <a:bodyPr/>
          <a:lstStyle/>
          <a:p>
            <a:r>
              <a:rPr lang="en-US" dirty="0"/>
              <a:t>Service bloat</a:t>
            </a:r>
          </a:p>
        </p:txBody>
      </p:sp>
      <p:sp>
        <p:nvSpPr>
          <p:cNvPr id="3" name="Content Placeholder 2">
            <a:extLst>
              <a:ext uri="{FF2B5EF4-FFF2-40B4-BE49-F238E27FC236}">
                <a16:creationId xmlns:a16="http://schemas.microsoft.com/office/drawing/2014/main" id="{AF2A15A0-9B68-4340-99B0-C23AA1726149}"/>
              </a:ext>
            </a:extLst>
          </p:cNvPr>
          <p:cNvSpPr>
            <a:spLocks noGrp="1"/>
          </p:cNvSpPr>
          <p:nvPr>
            <p:ph idx="15"/>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1C35B755-5839-F046-9601-971ED8BF61BA}"/>
              </a:ext>
            </a:extLst>
          </p:cNvPr>
          <p:cNvGraphicFramePr>
            <a:graphicFrameLocks noGrp="1"/>
          </p:cNvGraphicFramePr>
          <p:nvPr>
            <p:ph idx="14"/>
            <p:extLst>
              <p:ext uri="{D42A27DB-BD31-4B8C-83A1-F6EECF244321}">
                <p14:modId xmlns:p14="http://schemas.microsoft.com/office/powerpoint/2010/main" val="300816400"/>
              </p:ext>
            </p:extLst>
          </p:nvPr>
        </p:nvGraphicFramePr>
        <p:xfrm>
          <a:off x="685800" y="2368550"/>
          <a:ext cx="6984999" cy="3606800"/>
        </p:xfrm>
        <a:graphic>
          <a:graphicData uri="http://schemas.openxmlformats.org/drawingml/2006/table">
            <a:tbl>
              <a:tblPr firstRow="1" bandRow="1">
                <a:tableStyleId>{5C22544A-7EE6-4342-B048-85BDC9FD1C3A}</a:tableStyleId>
              </a:tblPr>
              <a:tblGrid>
                <a:gridCol w="2328333">
                  <a:extLst>
                    <a:ext uri="{9D8B030D-6E8A-4147-A177-3AD203B41FA5}">
                      <a16:colId xmlns:a16="http://schemas.microsoft.com/office/drawing/2014/main" val="1076499158"/>
                    </a:ext>
                  </a:extLst>
                </a:gridCol>
                <a:gridCol w="2328333">
                  <a:extLst>
                    <a:ext uri="{9D8B030D-6E8A-4147-A177-3AD203B41FA5}">
                      <a16:colId xmlns:a16="http://schemas.microsoft.com/office/drawing/2014/main" val="1127083100"/>
                    </a:ext>
                  </a:extLst>
                </a:gridCol>
                <a:gridCol w="2328333">
                  <a:extLst>
                    <a:ext uri="{9D8B030D-6E8A-4147-A177-3AD203B41FA5}">
                      <a16:colId xmlns:a16="http://schemas.microsoft.com/office/drawing/2014/main" val="2962327080"/>
                    </a:ext>
                  </a:extLst>
                </a:gridCol>
              </a:tblGrid>
              <a:tr h="370840">
                <a:tc>
                  <a:txBody>
                    <a:bodyPr/>
                    <a:lstStyle/>
                    <a:p>
                      <a:r>
                        <a:rPr lang="en-US" dirty="0"/>
                        <a:t>Service</a:t>
                      </a:r>
                    </a:p>
                  </a:txBody>
                  <a:tcPr/>
                </a:tc>
                <a:tc>
                  <a:txBody>
                    <a:bodyPr/>
                    <a:lstStyle/>
                    <a:p>
                      <a:r>
                        <a:rPr lang="en-US" dirty="0"/>
                        <a:t>Cost</a:t>
                      </a:r>
                    </a:p>
                  </a:txBody>
                  <a:tcPr/>
                </a:tc>
                <a:tc>
                  <a:txBody>
                    <a:bodyPr/>
                    <a:lstStyle/>
                    <a:p>
                      <a:r>
                        <a:rPr lang="en-US" dirty="0"/>
                        <a:t>Number of calls</a:t>
                      </a:r>
                    </a:p>
                  </a:txBody>
                  <a:tcPr/>
                </a:tc>
                <a:extLst>
                  <a:ext uri="{0D108BD9-81ED-4DB2-BD59-A6C34878D82A}">
                    <a16:rowId xmlns:a16="http://schemas.microsoft.com/office/drawing/2014/main" val="1528478976"/>
                  </a:ext>
                </a:extLst>
              </a:tr>
              <a:tr h="370840">
                <a:tc>
                  <a:txBody>
                    <a:bodyPr/>
                    <a:lstStyle/>
                    <a:p>
                      <a:r>
                        <a:rPr lang="en-US" dirty="0"/>
                        <a:t>CloudWatch (metrics)</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82311463"/>
                  </a:ext>
                </a:extLst>
              </a:tr>
              <a:tr h="370840">
                <a:tc>
                  <a:txBody>
                    <a:bodyPr/>
                    <a:lstStyle/>
                    <a:p>
                      <a:r>
                        <a:rPr lang="en-US" dirty="0"/>
                        <a:t>CloudWatch (logs)</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2985233"/>
                  </a:ext>
                </a:extLst>
              </a:tr>
              <a:tr h="370840">
                <a:tc>
                  <a:txBody>
                    <a:bodyPr/>
                    <a:lstStyle/>
                    <a:p>
                      <a:r>
                        <a:rPr lang="en-US" dirty="0"/>
                        <a:t>CloudTrail</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59151320"/>
                  </a:ext>
                </a:extLst>
              </a:tr>
              <a:tr h="370840">
                <a:tc>
                  <a:txBody>
                    <a:bodyPr/>
                    <a:lstStyle/>
                    <a:p>
                      <a:r>
                        <a:rPr lang="en-US" dirty="0"/>
                        <a:t>S3</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17312378"/>
                  </a:ext>
                </a:extLst>
              </a:tr>
              <a:tr h="370840">
                <a:tc>
                  <a:txBody>
                    <a:bodyPr/>
                    <a:lstStyle/>
                    <a:p>
                      <a:r>
                        <a:rPr lang="en-US" dirty="0"/>
                        <a:t>EBS</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08092653"/>
                  </a:ext>
                </a:extLst>
              </a:tr>
              <a:tr h="370840">
                <a:tc>
                  <a:txBody>
                    <a:bodyPr/>
                    <a:lstStyle/>
                    <a:p>
                      <a:r>
                        <a:rPr lang="en-US" dirty="0"/>
                        <a:t>Snapshots</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35192998"/>
                  </a:ext>
                </a:extLst>
              </a:tr>
              <a:tr h="370840">
                <a:tc>
                  <a:txBody>
                    <a:bodyPr/>
                    <a:lstStyle/>
                    <a:p>
                      <a:r>
                        <a:rPr lang="en-US" dirty="0"/>
                        <a:t>EC2</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8125145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872079"/>
                  </a:ext>
                </a:extLst>
              </a:tr>
            </a:tbl>
          </a:graphicData>
        </a:graphic>
      </p:graphicFrame>
      <p:sp>
        <p:nvSpPr>
          <p:cNvPr id="5" name="Text Placeholder 4">
            <a:extLst>
              <a:ext uri="{FF2B5EF4-FFF2-40B4-BE49-F238E27FC236}">
                <a16:creationId xmlns:a16="http://schemas.microsoft.com/office/drawing/2014/main" id="{74F58B53-87F7-9546-9FB9-A6A5E2FCD4B0}"/>
              </a:ext>
            </a:extLst>
          </p:cNvPr>
          <p:cNvSpPr>
            <a:spLocks noGrp="1"/>
          </p:cNvSpPr>
          <p:nvPr>
            <p:ph type="body" idx="13"/>
          </p:nvPr>
        </p:nvSpPr>
        <p:spPr/>
        <p:txBody>
          <a:bodyPr/>
          <a:lstStyle/>
          <a:p>
            <a:r>
              <a:rPr lang="en-US" dirty="0"/>
              <a:t>Watch out for these services</a:t>
            </a:r>
          </a:p>
        </p:txBody>
      </p:sp>
    </p:spTree>
    <p:extLst>
      <p:ext uri="{BB962C8B-B14F-4D97-AF65-F5344CB8AC3E}">
        <p14:creationId xmlns:p14="http://schemas.microsoft.com/office/powerpoint/2010/main" val="276291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C5868A-3DA3-5843-A7DF-01F59CC831DA}"/>
              </a:ext>
            </a:extLst>
          </p:cNvPr>
          <p:cNvSpPr>
            <a:spLocks noGrp="1"/>
          </p:cNvSpPr>
          <p:nvPr>
            <p:ph type="body" sz="quarter" idx="17"/>
          </p:nvPr>
        </p:nvSpPr>
        <p:spPr/>
        <p:txBody>
          <a:bodyPr/>
          <a:lstStyle/>
          <a:p>
            <a:r>
              <a:rPr lang="en-US" dirty="0"/>
              <a:t>Thanks</a:t>
            </a:r>
          </a:p>
        </p:txBody>
      </p:sp>
    </p:spTree>
    <p:extLst>
      <p:ext uri="{BB962C8B-B14F-4D97-AF65-F5344CB8AC3E}">
        <p14:creationId xmlns:p14="http://schemas.microsoft.com/office/powerpoint/2010/main" val="300131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plunk Theme">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Presentation2" id="{34EB2DC4-3BC6-1E4C-A4F7-0AF1177C8A3D}" vid="{6F35148D-CAF6-1A4E-9D37-1C418E54E031}"/>
    </a:ext>
  </a:extLst>
</a:theme>
</file>

<file path=ppt/theme/theme2.xml><?xml version="1.0" encoding="utf-8"?>
<a:theme xmlns:a="http://schemas.openxmlformats.org/drawingml/2006/main" name="Office Theme">
  <a:themeElements>
    <a:clrScheme name="Splunk">
      <a:dk1>
        <a:sysClr val="windowText" lastClr="000000"/>
      </a:dk1>
      <a:lt1>
        <a:sysClr val="window" lastClr="FFFFFF"/>
      </a:lt1>
      <a:dk2>
        <a:srgbClr val="0DB14B"/>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plunk">
      <a:dk1>
        <a:sysClr val="windowText" lastClr="000000"/>
      </a:dk1>
      <a:lt1>
        <a:sysClr val="window" lastClr="FFFFFF"/>
      </a:lt1>
      <a:dk2>
        <a:srgbClr val="0DB14B"/>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 Theme</Template>
  <TotalTime>349</TotalTime>
  <Words>330</Words>
  <Application>Microsoft Macintosh PowerPoint</Application>
  <PresentationFormat>Widescreen</PresentationFormat>
  <Paragraphs>97</Paragraphs>
  <Slides>7</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7</vt:i4>
      </vt:variant>
    </vt:vector>
  </HeadingPairs>
  <TitlesOfParts>
    <vt:vector size="9" baseType="lpstr">
      <vt:lpstr>Arial</vt:lpstr>
      <vt:lpstr>Splunk Theme</vt:lpstr>
      <vt:lpstr>Best Practices for Cloud Spend</vt:lpstr>
      <vt:lpstr>Table of Contents</vt:lpstr>
      <vt:lpstr>PowerPoint Presentation</vt:lpstr>
      <vt:lpstr>Location, location, location</vt:lpstr>
      <vt:lpstr>See spot, see spot run</vt:lpstr>
      <vt:lpstr>Service bloat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for Cloud Spend</dc:title>
  <dc:creator>Kam Amir</dc:creator>
  <cp:lastModifiedBy>Kam Amir</cp:lastModifiedBy>
  <cp:revision>14</cp:revision>
  <dcterms:created xsi:type="dcterms:W3CDTF">2020-05-11T15:28:31Z</dcterms:created>
  <dcterms:modified xsi:type="dcterms:W3CDTF">2020-05-11T21:17:52Z</dcterms:modified>
</cp:coreProperties>
</file>